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f353b68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f353b68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70c8a4c1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70c8a4c1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21b979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21b979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70c8a4c1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70c8a4c1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70c8a4c1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70c8a4c1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70c8a4c1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70c8a4c1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70c8a4c1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70c8a4c1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70c8a4c1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70c8a4c1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70c8a4c1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70c8a4c1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98e9ab7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98e9ab7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70c8a4c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70c8a4c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98e9ab7e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98e9ab7e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f353b68a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f353b68a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98e9ab7e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498e9ab7e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98e9ab7e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98e9ab7e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98e9ab7e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98e9ab7e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db2806f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4db2806f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db2806f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db2806f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db2806f3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db2806f3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db2806f3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db2806f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db2806f3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4db2806f3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70c8a4c1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70c8a4c1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db2806f3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db2806f3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db2806f3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db2806f3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db2806f3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4db2806f3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db2806f3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4db2806f3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14e37b3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14e37b3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14e37b3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14e37b3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14e37b3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14e37b3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14e37b3f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14e37b3f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14e37b3f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14e37b3f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14e37b3f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14e37b3f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14e37b3f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514e37b3f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70c8a4c1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70c8a4c1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70c8a4c1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70c8a4c1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70c8a4c1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70c8a4c1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70c8a4c1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70c8a4c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iktok.com/@amor_elena_/video/7228906676441697578" TargetMode="External"/><Relationship Id="rId10" Type="http://schemas.openxmlformats.org/officeDocument/2006/relationships/hyperlink" Target="https://www.tiktok.com/@saviitees/video/7229069052688436526" TargetMode="External"/><Relationship Id="rId12" Type="http://schemas.openxmlformats.org/officeDocument/2006/relationships/hyperlink" Target="https://www.tiktok.com/@fuckd_5.3/video/7240860560722595114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tiktok.com/@bbgrltyson/video/7228674442791062830" TargetMode="External"/><Relationship Id="rId4" Type="http://schemas.openxmlformats.org/officeDocument/2006/relationships/hyperlink" Target="https://www.tiktok.com/@anxiousamy_/video/7373783390140583210" TargetMode="External"/><Relationship Id="rId9" Type="http://schemas.openxmlformats.org/officeDocument/2006/relationships/hyperlink" Target="https://www.tiktok.com/@nikkirobbi/video/7234936122323864874" TargetMode="External"/><Relationship Id="rId5" Type="http://schemas.openxmlformats.org/officeDocument/2006/relationships/hyperlink" Target="https://www.tiktok.com/@._.vent_account_/video/7236389658509249794" TargetMode="External"/><Relationship Id="rId6" Type="http://schemas.openxmlformats.org/officeDocument/2006/relationships/hyperlink" Target="https://www.tiktok.com/@unknxwn_sg/video/7239782309778525467" TargetMode="External"/><Relationship Id="rId7" Type="http://schemas.openxmlformats.org/officeDocument/2006/relationships/hyperlink" Target="https://www.tiktok.com/@jb_copeland/video/7230843412696616234" TargetMode="External"/><Relationship Id="rId8" Type="http://schemas.openxmlformats.org/officeDocument/2006/relationships/hyperlink" Target="https://www.tiktok.com/@tamikaloco/video/7225604077990808858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tiktok.com/@abarker092/video/7230750012123188522" TargetMode="External"/><Relationship Id="rId4" Type="http://schemas.openxmlformats.org/officeDocument/2006/relationships/hyperlink" Target="https://www.tiktok.com/@tiffanyannsmith3/video/7226509216092114219" TargetMode="External"/><Relationship Id="rId5" Type="http://schemas.openxmlformats.org/officeDocument/2006/relationships/hyperlink" Target="https://www.tiktok.com/@kait00627/video/7236343015223119150" TargetMode="External"/><Relationship Id="rId6" Type="http://schemas.openxmlformats.org/officeDocument/2006/relationships/hyperlink" Target="https://www.tiktok.com/@msvixen333/video/7244202649678138666" TargetMode="External"/><Relationship Id="rId7" Type="http://schemas.openxmlformats.org/officeDocument/2006/relationships/hyperlink" Target="https://www.tiktok.com/@ventforfree07/video/7230200993760202010" TargetMode="External"/><Relationship Id="rId8" Type="http://schemas.openxmlformats.org/officeDocument/2006/relationships/hyperlink" Target="https://www.tiktok.com/@safe.spac3_4all/video/7225842682994707755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1935"/>
              <a:buNone/>
            </a:pPr>
            <a:r>
              <a:rPr lang="en" sz="3100"/>
              <a:t>Analyzing Mental Health Trends on TikTok</a:t>
            </a:r>
            <a:endParaRPr sz="3100"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729600" y="2921750"/>
            <a:ext cx="37878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Independent Study Progress Update</a:t>
            </a:r>
            <a:endParaRPr/>
          </a:p>
        </p:txBody>
      </p:sp>
      <p:pic>
        <p:nvPicPr>
          <p:cNvPr id="137" name="Google Shape;137;p17" title="channels4_profi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200" y="1029025"/>
            <a:ext cx="3599501" cy="35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6"/>
          <p:cNvSpPr txBox="1"/>
          <p:nvPr>
            <p:ph idx="4294967295" type="title"/>
          </p:nvPr>
        </p:nvSpPr>
        <p:spPr>
          <a:xfrm>
            <a:off x="346425" y="4747100"/>
            <a:ext cx="36999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Top Words per Topic (NMF on TF-IDF Matrix)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191" name="Google Shape;191;p26" title="Screenshot 2025-04-20 at 1.13.2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9450"/>
            <a:ext cx="8839204" cy="1264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730000" y="1318650"/>
            <a:ext cx="34704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6 – March 20</a:t>
            </a:r>
            <a:endParaRPr sz="3000"/>
          </a:p>
        </p:txBody>
      </p:sp>
      <p:sp>
        <p:nvSpPr>
          <p:cNvPr id="197" name="Google Shape;197;p27"/>
          <p:cNvSpPr txBox="1"/>
          <p:nvPr>
            <p:ph idx="2" type="body"/>
          </p:nvPr>
        </p:nvSpPr>
        <p:spPr>
          <a:xfrm>
            <a:off x="5174225" y="968700"/>
            <a:ext cx="36984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Activities: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Conducted descriptive analysis on topics (average like count, view count, comment count, etc.).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Visualized top 5 region codes per topic.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Initiated comment extraction from TikTok via the Git repository.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Processed and compiled comments for the first 1500 video IDs.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Outcome: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Merged quantitative metrics with thematic data, laying the groundwork for sentiment analysis.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8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 Descriptive Analytics by Topic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75" y="126700"/>
            <a:ext cx="7810576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730000" y="1318650"/>
            <a:ext cx="34704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7 – March 25</a:t>
            </a:r>
            <a:endParaRPr sz="3000"/>
          </a:p>
        </p:txBody>
      </p:sp>
      <p:sp>
        <p:nvSpPr>
          <p:cNvPr id="210" name="Google Shape;210;p29"/>
          <p:cNvSpPr txBox="1"/>
          <p:nvPr>
            <p:ph idx="2" type="body"/>
          </p:nvPr>
        </p:nvSpPr>
        <p:spPr>
          <a:xfrm>
            <a:off x="5174225" y="968700"/>
            <a:ext cx="36984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Activities: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Continued visualizing region code proportions.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Extracted and compiled comments for an additional 1500 videos (total 3000).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Performed sentiment analysis on these comments using VADER and Detoxify.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Outcome: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Developed sentiment profiles across topics, with toxicity insights.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30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Top 5 Region Code Proportions per Topic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400" y="127700"/>
            <a:ext cx="6697190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730000" y="1318650"/>
            <a:ext cx="34704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8 – April 1</a:t>
            </a:r>
            <a:endParaRPr sz="3000"/>
          </a:p>
        </p:txBody>
      </p:sp>
      <p:sp>
        <p:nvSpPr>
          <p:cNvPr id="223" name="Google Shape;223;p31"/>
          <p:cNvSpPr txBox="1"/>
          <p:nvPr>
            <p:ph idx="2" type="body"/>
          </p:nvPr>
        </p:nvSpPr>
        <p:spPr>
          <a:xfrm>
            <a:off x="5014925" y="694375"/>
            <a:ext cx="38577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Activities: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Extracted comments for an additional 3000 video IDs (up to 6000).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Merged sentiment data with topic assignments.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Aggregated toxicity and polarity scores at the video and topic levels.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Visualized multiple aspects.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Average compound and toxicity scores by topic.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Distribution plots for both scores.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Comparison of video-level compound scores versus toxicity.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Outcome: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Achieved comprehensive sentiment insights linked to topic modeling.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2"/>
          <p:cNvSpPr txBox="1"/>
          <p:nvPr>
            <p:ph idx="4294967295" type="title"/>
          </p:nvPr>
        </p:nvSpPr>
        <p:spPr>
          <a:xfrm>
            <a:off x="346425" y="4747100"/>
            <a:ext cx="49599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Average Compound Score by Topic (Comments)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050" y="721638"/>
            <a:ext cx="4959900" cy="370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3"/>
          <p:cNvSpPr txBox="1"/>
          <p:nvPr>
            <p:ph idx="4294967295" type="title"/>
          </p:nvPr>
        </p:nvSpPr>
        <p:spPr>
          <a:xfrm>
            <a:off x="346425" y="4747100"/>
            <a:ext cx="47199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Per-Video Compound Scores </a:t>
            </a:r>
            <a:r>
              <a:rPr lang="en" sz="1400">
                <a:solidFill>
                  <a:schemeClr val="lt1"/>
                </a:solidFill>
              </a:rPr>
              <a:t>Distribution</a:t>
            </a:r>
            <a:r>
              <a:rPr lang="en" sz="1400">
                <a:solidFill>
                  <a:schemeClr val="lt1"/>
                </a:solidFill>
              </a:rPr>
              <a:t> (Comments)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361" y="608463"/>
            <a:ext cx="5263275" cy="39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4"/>
          <p:cNvSpPr txBox="1"/>
          <p:nvPr>
            <p:ph idx="4294967295" type="title"/>
          </p:nvPr>
        </p:nvSpPr>
        <p:spPr>
          <a:xfrm>
            <a:off x="346425" y="4747100"/>
            <a:ext cx="32712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Compound Score vs. Toxicity Score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288" y="646788"/>
            <a:ext cx="4863426" cy="38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730000" y="1318650"/>
            <a:ext cx="34704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9 – April 8</a:t>
            </a:r>
            <a:endParaRPr sz="3000"/>
          </a:p>
        </p:txBody>
      </p:sp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4963475" y="107200"/>
            <a:ext cx="3857700" cy="4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205">
                <a:solidFill>
                  <a:schemeClr val="dk1"/>
                </a:solidFill>
              </a:rPr>
              <a:t>Activities:</a:t>
            </a:r>
            <a:endParaRPr b="1" sz="1205">
              <a:solidFill>
                <a:schemeClr val="dk1"/>
              </a:solidFill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Applied a log odds method on the NMF with TF-IDF vectorizer to rearrange topic keywords for improved discrimination.</a:t>
            </a:r>
            <a:endParaRPr sz="1205"/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Extracted comments for an additional 2,500 video IDs and combined them with the previous 3,000 video IDs DataFrame (totaling 8,500 video IDs).</a:t>
            </a:r>
            <a:endParaRPr sz="1205"/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Performed sentiment analysis on the updated comment dataset, visualizing severe toxicity, obscene, threat, insult, identity attack, and overall toxicity scores.</a:t>
            </a:r>
            <a:endParaRPr sz="1205"/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Conducted sentiment analysis on preprocessed text (from "video_description", "hashtag_names", and "voice_to_text") and visualized average compound and toxicity scores by topic.</a:t>
            </a:r>
            <a:endParaRPr sz="120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205">
                <a:solidFill>
                  <a:schemeClr val="dk1"/>
                </a:solidFill>
              </a:rPr>
              <a:t>Outcome:</a:t>
            </a:r>
            <a:endParaRPr b="1" sz="1205">
              <a:solidFill>
                <a:schemeClr val="dk1"/>
              </a:solidFill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Char char="●"/>
            </a:pPr>
            <a:r>
              <a:rPr lang="en" sz="1205"/>
              <a:t>Achieved enhanced topic clarity with more distinctive keywords.</a:t>
            </a:r>
            <a:endParaRPr sz="1205"/>
          </a:p>
          <a:p>
            <a:pPr indent="-29432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Char char="●"/>
            </a:pPr>
            <a:r>
              <a:rPr lang="en" sz="1205"/>
              <a:t>Expanded dataset provided a richer sentiment analysis, yielding deeper insights into the mental health trends on TikTok.</a:t>
            </a:r>
            <a:endParaRPr sz="120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729450" y="5728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 b="0"/>
          </a:p>
        </p:txBody>
      </p:sp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429325"/>
            <a:ext cx="7337400" cy="25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0" lang="en" sz="1340">
                <a:latin typeface="Lato"/>
                <a:ea typeface="Lato"/>
                <a:cs typeface="Lato"/>
                <a:sym typeface="Lato"/>
              </a:rPr>
              <a:t>Overview:</a:t>
            </a:r>
            <a:endParaRPr b="0" sz="1340">
              <a:latin typeface="Lato"/>
              <a:ea typeface="Lato"/>
              <a:cs typeface="Lato"/>
              <a:sym typeface="Lato"/>
            </a:endParaRPr>
          </a:p>
          <a:p>
            <a:pPr indent="-31369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40"/>
              <a:buFont typeface="Lato"/>
              <a:buChar char="●"/>
            </a:pPr>
            <a:r>
              <a:rPr b="0" lang="en" sz="1340">
                <a:latin typeface="Lato"/>
                <a:ea typeface="Lato"/>
                <a:cs typeface="Lato"/>
                <a:sym typeface="Lato"/>
              </a:rPr>
              <a:t>This project investigates mental health dynamics on TikTok by analyzing text data (comments, transcriptions, hashtags, and video descriptions).</a:t>
            </a:r>
            <a:endParaRPr b="0" sz="1340">
              <a:latin typeface="Lato"/>
              <a:ea typeface="Lato"/>
              <a:cs typeface="Lato"/>
              <a:sym typeface="Lato"/>
            </a:endParaRPr>
          </a:p>
          <a:p>
            <a:pPr indent="-31369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40"/>
              <a:buFont typeface="Lato"/>
              <a:buChar char="●"/>
            </a:pPr>
            <a:r>
              <a:rPr b="0" lang="en" sz="1340">
                <a:latin typeface="Lato"/>
                <a:ea typeface="Lato"/>
                <a:cs typeface="Lato"/>
                <a:sym typeface="Lato"/>
              </a:rPr>
              <a:t>It uses topic modeling to extract key themes and sentiment analysis (including toxicity evaluation) to gauge the emotional tone in discussions.</a:t>
            </a:r>
            <a:endParaRPr b="0" sz="134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0" lang="en" sz="1340">
                <a:latin typeface="Lato"/>
                <a:ea typeface="Lato"/>
                <a:cs typeface="Lato"/>
                <a:sym typeface="Lato"/>
              </a:rPr>
              <a:t>Additional Angle:</a:t>
            </a:r>
            <a:endParaRPr b="0" sz="1340">
              <a:latin typeface="Lato"/>
              <a:ea typeface="Lato"/>
              <a:cs typeface="Lato"/>
              <a:sym typeface="Lato"/>
            </a:endParaRPr>
          </a:p>
          <a:p>
            <a:pPr indent="-31369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40"/>
              <a:buFont typeface="Lato"/>
              <a:buChar char="●"/>
            </a:pPr>
            <a:r>
              <a:rPr b="0" lang="en" sz="1340">
                <a:latin typeface="Lato"/>
                <a:ea typeface="Lato"/>
                <a:cs typeface="Lato"/>
                <a:sym typeface="Lato"/>
              </a:rPr>
              <a:t>Future explorations might include trend or network analysis, and assessing the influence of major events (e.g., elections) on user sentiment.</a:t>
            </a:r>
            <a:endParaRPr b="0" sz="134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6"/>
          <p:cNvSpPr txBox="1"/>
          <p:nvPr>
            <p:ph idx="4294967295" type="title"/>
          </p:nvPr>
        </p:nvSpPr>
        <p:spPr>
          <a:xfrm>
            <a:off x="346425" y="4747100"/>
            <a:ext cx="47199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Refined Topic Words Using Log Odds (NMF + TF-IDF)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57" name="Google Shape;257;p36" title="Screenshot 2025-04-20 at 1.19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6713"/>
            <a:ext cx="8839204" cy="123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7"/>
          <p:cNvSpPr txBox="1"/>
          <p:nvPr>
            <p:ph idx="4294967295" type="title"/>
          </p:nvPr>
        </p:nvSpPr>
        <p:spPr>
          <a:xfrm>
            <a:off x="346425" y="4747100"/>
            <a:ext cx="47199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Average Toxicity Scores by Topic (Comments)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13" y="178125"/>
            <a:ext cx="7174170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8"/>
          <p:cNvSpPr txBox="1"/>
          <p:nvPr>
            <p:ph idx="4294967295" type="title"/>
          </p:nvPr>
        </p:nvSpPr>
        <p:spPr>
          <a:xfrm>
            <a:off x="346425" y="4747100"/>
            <a:ext cx="47199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Per-Video</a:t>
            </a:r>
            <a:r>
              <a:rPr lang="en" sz="1400">
                <a:solidFill>
                  <a:schemeClr val="lt1"/>
                </a:solidFill>
              </a:rPr>
              <a:t> Toxicity Scores </a:t>
            </a:r>
            <a:r>
              <a:rPr lang="en" sz="1400">
                <a:solidFill>
                  <a:schemeClr val="lt1"/>
                </a:solidFill>
              </a:rPr>
              <a:t>Distribution (Comments)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75" y="220975"/>
            <a:ext cx="8032039" cy="444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9"/>
          <p:cNvSpPr txBox="1"/>
          <p:nvPr>
            <p:ph idx="4294967295" type="title"/>
          </p:nvPr>
        </p:nvSpPr>
        <p:spPr>
          <a:xfrm>
            <a:off x="346425" y="4747100"/>
            <a:ext cx="58173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Average Compound Score by Topic (preprocessed text from videos)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74" y="452425"/>
            <a:ext cx="5331851" cy="39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40"/>
          <p:cNvSpPr txBox="1"/>
          <p:nvPr>
            <p:ph idx="4294967295" type="title"/>
          </p:nvPr>
        </p:nvSpPr>
        <p:spPr>
          <a:xfrm>
            <a:off x="346425" y="4747100"/>
            <a:ext cx="567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Average Toxicity Scores by Topic (</a:t>
            </a:r>
            <a:r>
              <a:rPr lang="en" sz="1400">
                <a:solidFill>
                  <a:schemeClr val="lt1"/>
                </a:solidFill>
              </a:rPr>
              <a:t>preprocessed</a:t>
            </a:r>
            <a:r>
              <a:rPr lang="en" sz="1400">
                <a:solidFill>
                  <a:schemeClr val="lt1"/>
                </a:solidFill>
              </a:rPr>
              <a:t> text from videos)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13" y="196300"/>
            <a:ext cx="7174170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730000" y="1318650"/>
            <a:ext cx="35733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10 – April 22</a:t>
            </a:r>
            <a:endParaRPr sz="3000"/>
          </a:p>
        </p:txBody>
      </p:sp>
      <p:sp>
        <p:nvSpPr>
          <p:cNvPr id="291" name="Google Shape;291;p41"/>
          <p:cNvSpPr txBox="1"/>
          <p:nvPr>
            <p:ph idx="2" type="body"/>
          </p:nvPr>
        </p:nvSpPr>
        <p:spPr>
          <a:xfrm>
            <a:off x="4963475" y="107200"/>
            <a:ext cx="3857700" cy="4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865"/>
              <a:buNone/>
            </a:pPr>
            <a:r>
              <a:rPr b="1" lang="en" sz="1214">
                <a:solidFill>
                  <a:schemeClr val="dk1"/>
                </a:solidFill>
              </a:rPr>
              <a:t>Activities:</a:t>
            </a:r>
            <a:endParaRPr b="1" sz="1214">
              <a:solidFill>
                <a:schemeClr val="dk1"/>
              </a:solidFill>
            </a:endParaRPr>
          </a:p>
          <a:p>
            <a:pPr indent="-305729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15"/>
              <a:buChar char="●"/>
            </a:pPr>
            <a:r>
              <a:rPr lang="en" sz="1214"/>
              <a:t>Extracted comments for the next 1,500 video IDs (bringing the total to 10,000 video IDs).</a:t>
            </a:r>
            <a:endParaRPr sz="1214"/>
          </a:p>
          <a:p>
            <a:pPr indent="-30572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5"/>
              <a:buChar char="●"/>
            </a:pPr>
            <a:r>
              <a:rPr lang="en" sz="1214"/>
              <a:t>Created box plots by topic for Sentiment and toxicity score distributions (from comments and video-level text).</a:t>
            </a:r>
            <a:endParaRPr sz="1214"/>
          </a:p>
          <a:p>
            <a:pPr indent="-30572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5"/>
              <a:buChar char="●"/>
            </a:pPr>
            <a:r>
              <a:rPr lang="en" sz="1214"/>
              <a:t>Updated existing histograms of per‑video compound and toxicity scores (comments) by applying a log scale to the y‑axis.</a:t>
            </a:r>
            <a:endParaRPr sz="1214"/>
          </a:p>
          <a:p>
            <a:pPr indent="-30572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5"/>
              <a:buChar char="●"/>
            </a:pPr>
            <a:r>
              <a:rPr lang="en" sz="1214"/>
              <a:t>Generated new log‑scaled histograms for video‑level sentiment and toxicity scores from preprocessed text.</a:t>
            </a:r>
            <a:endParaRPr sz="1214"/>
          </a:p>
          <a:p>
            <a:pPr indent="-30572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5"/>
              <a:buChar char="●"/>
            </a:pPr>
            <a:r>
              <a:rPr lang="en" sz="1214"/>
              <a:t>Manually reviewed sample videos per topic to verify relevance and assess toxicity contextually.</a:t>
            </a:r>
            <a:endParaRPr sz="1214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865"/>
              <a:buNone/>
            </a:pPr>
            <a:r>
              <a:rPr b="1" lang="en" sz="1214">
                <a:solidFill>
                  <a:schemeClr val="dk1"/>
                </a:solidFill>
              </a:rPr>
              <a:t>Outcome:</a:t>
            </a:r>
            <a:endParaRPr b="1" sz="1214">
              <a:solidFill>
                <a:schemeClr val="dk1"/>
              </a:solidFill>
            </a:endParaRPr>
          </a:p>
          <a:p>
            <a:pPr indent="-29574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57"/>
              <a:buFont typeface="Arial"/>
              <a:buChar char="●"/>
            </a:pPr>
            <a:r>
              <a:rPr lang="en" sz="1214"/>
              <a:t>Achieved clearer, more comparable visualizations of sentiment and toxicity metrics through log scaling.</a:t>
            </a:r>
            <a:endParaRPr sz="1214"/>
          </a:p>
          <a:p>
            <a:pPr indent="-29574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7"/>
              <a:buFont typeface="Arial"/>
              <a:buChar char="●"/>
            </a:pPr>
            <a:r>
              <a:rPr lang="en" sz="1214"/>
              <a:t>Gained deeper insight into the distribution of emotional and toxicity signals at both comment and video‑text levels.</a:t>
            </a:r>
            <a:endParaRPr sz="1214"/>
          </a:p>
          <a:p>
            <a:pPr indent="-29574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7"/>
              <a:buFont typeface="Arial"/>
              <a:buChar char="●"/>
            </a:pPr>
            <a:r>
              <a:rPr lang="en" sz="1214"/>
              <a:t>Validated topic assignments and ensured that toxicity metrics reflect real user interactions in context.</a:t>
            </a:r>
            <a:endParaRPr sz="1214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42"/>
          <p:cNvSpPr txBox="1"/>
          <p:nvPr>
            <p:ph idx="4294967295" type="title"/>
          </p:nvPr>
        </p:nvSpPr>
        <p:spPr>
          <a:xfrm>
            <a:off x="346425" y="4747100"/>
            <a:ext cx="555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Compound Score Distribution by Topic (Comments)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713" y="503875"/>
            <a:ext cx="5342575" cy="39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43"/>
          <p:cNvSpPr txBox="1"/>
          <p:nvPr>
            <p:ph idx="4294967295" type="title"/>
          </p:nvPr>
        </p:nvSpPr>
        <p:spPr>
          <a:xfrm>
            <a:off x="346425" y="4747100"/>
            <a:ext cx="555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Toxicity</a:t>
            </a:r>
            <a:r>
              <a:rPr lang="en" sz="1400">
                <a:solidFill>
                  <a:schemeClr val="lt1"/>
                </a:solidFill>
              </a:rPr>
              <a:t> Scores Distribution by Topic (Comments)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25" y="152400"/>
            <a:ext cx="8062152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44"/>
          <p:cNvSpPr txBox="1"/>
          <p:nvPr>
            <p:ph idx="4294967295" type="title"/>
          </p:nvPr>
        </p:nvSpPr>
        <p:spPr>
          <a:xfrm>
            <a:off x="346425" y="4747100"/>
            <a:ext cx="567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Compound Score Distribution by Topic </a:t>
            </a:r>
            <a:r>
              <a:rPr lang="en" sz="1400">
                <a:solidFill>
                  <a:schemeClr val="lt1"/>
                </a:solidFill>
              </a:rPr>
              <a:t>(preprocessed text from videos)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900" y="298125"/>
            <a:ext cx="5426199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45"/>
          <p:cNvSpPr txBox="1"/>
          <p:nvPr>
            <p:ph idx="4294967295" type="title"/>
          </p:nvPr>
        </p:nvSpPr>
        <p:spPr>
          <a:xfrm>
            <a:off x="346425" y="4747100"/>
            <a:ext cx="567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Toxicity</a:t>
            </a:r>
            <a:r>
              <a:rPr lang="en" sz="1400">
                <a:solidFill>
                  <a:schemeClr val="lt1"/>
                </a:solidFill>
              </a:rPr>
              <a:t> Scores Distribution by Topic (preprocessed text from videos)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25" y="178125"/>
            <a:ext cx="7984351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729450" y="5728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 b="0"/>
          </a:p>
        </p:txBody>
      </p:sp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429325"/>
            <a:ext cx="7337400" cy="25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40">
                <a:latin typeface="Lato"/>
                <a:ea typeface="Lato"/>
                <a:cs typeface="Lato"/>
                <a:sym typeface="Lato"/>
              </a:rPr>
              <a:t>Objectives:</a:t>
            </a:r>
            <a:endParaRPr b="0" sz="1440">
              <a:latin typeface="Lato"/>
              <a:ea typeface="Lato"/>
              <a:cs typeface="Lato"/>
              <a:sym typeface="Lato"/>
            </a:endParaRPr>
          </a:p>
          <a:p>
            <a:pPr indent="-32004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Lato"/>
              <a:buChar char="●"/>
            </a:pPr>
            <a:r>
              <a:rPr b="0" lang="en" sz="1440">
                <a:latin typeface="Lato"/>
                <a:ea typeface="Lato"/>
                <a:cs typeface="Lato"/>
                <a:sym typeface="Lato"/>
              </a:rPr>
              <a:t>Analyze and uncover prevalent topics in TikTok videos related to mental health.</a:t>
            </a:r>
            <a:endParaRPr b="0" sz="1440">
              <a:latin typeface="Lato"/>
              <a:ea typeface="Lato"/>
              <a:cs typeface="Lato"/>
              <a:sym typeface="Lato"/>
            </a:endParaRPr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Font typeface="Lato"/>
              <a:buChar char="●"/>
            </a:pPr>
            <a:r>
              <a:rPr b="0" lang="en" sz="1440">
                <a:latin typeface="Lato"/>
                <a:ea typeface="Lato"/>
                <a:cs typeface="Lato"/>
                <a:sym typeface="Lato"/>
              </a:rPr>
              <a:t>Assess sentiment and toxicity levels in user comments.</a:t>
            </a:r>
            <a:endParaRPr b="0" sz="144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40">
                <a:latin typeface="Lato"/>
                <a:ea typeface="Lato"/>
                <a:cs typeface="Lato"/>
                <a:sym typeface="Lato"/>
              </a:rPr>
              <a:t>Scope:</a:t>
            </a:r>
            <a:endParaRPr b="0" sz="1440">
              <a:latin typeface="Lato"/>
              <a:ea typeface="Lato"/>
              <a:cs typeface="Lato"/>
              <a:sym typeface="Lato"/>
            </a:endParaRPr>
          </a:p>
          <a:p>
            <a:pPr indent="-32004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Lato"/>
              <a:buChar char="●"/>
            </a:pPr>
            <a:r>
              <a:rPr b="0" lang="en" sz="1440">
                <a:latin typeface="Lato"/>
                <a:ea typeface="Lato"/>
                <a:cs typeface="Lato"/>
                <a:sym typeface="Lato"/>
              </a:rPr>
              <a:t>Data extraction via TikTok API, extensive text preprocessing, and advanced analysis (topic modeling and sentiment analysis).</a:t>
            </a:r>
            <a:endParaRPr b="0" sz="144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46"/>
          <p:cNvSpPr txBox="1"/>
          <p:nvPr>
            <p:ph idx="4294967295" type="title"/>
          </p:nvPr>
        </p:nvSpPr>
        <p:spPr>
          <a:xfrm>
            <a:off x="346425" y="4747100"/>
            <a:ext cx="567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Compound Score Distribution (preprocessed text from videos)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563" y="255275"/>
            <a:ext cx="5556876" cy="41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47"/>
          <p:cNvSpPr txBox="1"/>
          <p:nvPr>
            <p:ph idx="4294967295" type="title"/>
          </p:nvPr>
        </p:nvSpPr>
        <p:spPr>
          <a:xfrm>
            <a:off x="346425" y="4747100"/>
            <a:ext cx="567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Toxicity</a:t>
            </a:r>
            <a:r>
              <a:rPr lang="en" sz="1400">
                <a:solidFill>
                  <a:schemeClr val="lt1"/>
                </a:solidFill>
              </a:rPr>
              <a:t> Scores Distribution (preprocessed text from videos)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75" y="186675"/>
            <a:ext cx="8032039" cy="444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48"/>
          <p:cNvSpPr txBox="1"/>
          <p:nvPr>
            <p:ph idx="4294967295" type="title"/>
          </p:nvPr>
        </p:nvSpPr>
        <p:spPr>
          <a:xfrm>
            <a:off x="346425" y="4747100"/>
            <a:ext cx="567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Sample videos per topic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40" name="Google Shape;340;p48"/>
          <p:cNvSpPr txBox="1"/>
          <p:nvPr/>
        </p:nvSpPr>
        <p:spPr>
          <a:xfrm>
            <a:off x="346425" y="231450"/>
            <a:ext cx="84318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Topic-1: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https://www.tiktok.com/@bbgrltyson/video/7228674442791062830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https://www.tiktok.com/@anxiousamy_/video/7373783390140583210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Topic-2: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https://www.tiktok.com/@._.vent_account_/video/7236389658509249794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https://www.tiktok.com/@unknxwn_sg/video/7239782309778525467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Topic-3: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https://www.tiktok.com/@jb_copeland/video/7230843412696616234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https://www.tiktok.com/@tamikaloco/video/7225604077990808858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Topic-4: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https://www.tiktok.com/@nikkirobbi/video/7234936122323864874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https://www.tiktok.com/@saviitees/video/7229069052688436526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Topic-5: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https://www.tiktok.com/@amor_elena_/video/7228906676441697578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https://www.tiktok.com/@fuckd_5.3/video/7240860560722595114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49"/>
          <p:cNvSpPr txBox="1"/>
          <p:nvPr>
            <p:ph idx="4294967295" type="title"/>
          </p:nvPr>
        </p:nvSpPr>
        <p:spPr>
          <a:xfrm>
            <a:off x="346425" y="4747100"/>
            <a:ext cx="567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Sample videos per topic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47" name="Google Shape;347;p49"/>
          <p:cNvSpPr txBox="1"/>
          <p:nvPr/>
        </p:nvSpPr>
        <p:spPr>
          <a:xfrm>
            <a:off x="346425" y="231450"/>
            <a:ext cx="84318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Topic-6: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https://www.tiktok.com/@abarker092/video/7230750012123188522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https://www.tiktok.com/@tiffanyannsmith3/video/7226509216092114219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Topic-7: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https://www.tiktok.com/@kait00627/video/7236343015223119150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https://www.tiktok.com/@msvixen333/video/7244202649678138666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Topic-8: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https://www.tiktok.com/@ventforfree07/video/7230200993760202010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https://www.tiktok.com/@safe.spac3_4all/video/7225842682994707755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730000" y="1318650"/>
            <a:ext cx="35733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11 – April 29</a:t>
            </a:r>
            <a:endParaRPr sz="3000"/>
          </a:p>
        </p:txBody>
      </p:sp>
      <p:sp>
        <p:nvSpPr>
          <p:cNvPr id="353" name="Google Shape;353;p50"/>
          <p:cNvSpPr txBox="1"/>
          <p:nvPr>
            <p:ph idx="2" type="body"/>
          </p:nvPr>
        </p:nvSpPr>
        <p:spPr>
          <a:xfrm>
            <a:off x="4963475" y="396450"/>
            <a:ext cx="3857700" cy="43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865"/>
              <a:buNone/>
            </a:pPr>
            <a:r>
              <a:rPr b="1" lang="en" sz="1214">
                <a:solidFill>
                  <a:schemeClr val="dk1"/>
                </a:solidFill>
              </a:rPr>
              <a:t>Activities:</a:t>
            </a:r>
            <a:endParaRPr b="1" sz="1214">
              <a:solidFill>
                <a:schemeClr val="dk1"/>
              </a:solidFill>
            </a:endParaRPr>
          </a:p>
          <a:p>
            <a:pPr indent="-305729" lvl="0" marL="457200" rtl="0" algn="l">
              <a:spcBef>
                <a:spcPts val="1200"/>
              </a:spcBef>
              <a:spcAft>
                <a:spcPts val="0"/>
              </a:spcAft>
              <a:buSzPts val="1215"/>
              <a:buChar char="●"/>
            </a:pPr>
            <a:r>
              <a:rPr lang="en" sz="1214"/>
              <a:t>Extracted comments for 2,000 more video IDs (totaling 12,000).</a:t>
            </a:r>
            <a:endParaRPr sz="1214"/>
          </a:p>
          <a:p>
            <a:pPr indent="-305729" lvl="0" marL="457200" rtl="0" algn="l">
              <a:spcBef>
                <a:spcPts val="0"/>
              </a:spcBef>
              <a:spcAft>
                <a:spcPts val="0"/>
              </a:spcAft>
              <a:buSzPts val="1215"/>
              <a:buChar char="●"/>
            </a:pPr>
            <a:r>
              <a:rPr lang="en" sz="1214"/>
              <a:t>Switched to violin plots for better insight and visualized:</a:t>
            </a:r>
            <a:endParaRPr sz="1214"/>
          </a:p>
          <a:p>
            <a:pPr indent="-305729" lvl="1" marL="914400" rtl="0" algn="l">
              <a:spcBef>
                <a:spcPts val="0"/>
              </a:spcBef>
              <a:spcAft>
                <a:spcPts val="0"/>
              </a:spcAft>
              <a:buSzPts val="1215"/>
              <a:buChar char="○"/>
            </a:pPr>
            <a:r>
              <a:rPr lang="en" sz="1214"/>
              <a:t>Compound and toxicity score distributions by topic (for both comments and videos).</a:t>
            </a:r>
            <a:endParaRPr sz="1214"/>
          </a:p>
          <a:p>
            <a:pPr indent="-305729" lvl="0" marL="457200" rtl="0" algn="l">
              <a:spcBef>
                <a:spcPts val="0"/>
              </a:spcBef>
              <a:spcAft>
                <a:spcPts val="0"/>
              </a:spcAft>
              <a:buSzPts val="1215"/>
              <a:buChar char="●"/>
            </a:pPr>
            <a:r>
              <a:rPr lang="en" sz="1214"/>
              <a:t>Plotted histograms for compound score distributions by topic (comments and videos).</a:t>
            </a:r>
            <a:endParaRPr sz="1214"/>
          </a:p>
          <a:p>
            <a:pPr indent="-305729" lvl="0" marL="457200" rtl="0" algn="l">
              <a:spcBef>
                <a:spcPts val="0"/>
              </a:spcBef>
              <a:spcAft>
                <a:spcPts val="0"/>
              </a:spcAft>
              <a:buSzPts val="1215"/>
              <a:buChar char="●"/>
            </a:pPr>
            <a:r>
              <a:rPr lang="en" sz="1214"/>
              <a:t>Uploaded final code and presentation to GitHub.</a:t>
            </a:r>
            <a:endParaRPr sz="1214"/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865"/>
              <a:buNone/>
            </a:pPr>
            <a:r>
              <a:rPr b="1" lang="en" sz="1214">
                <a:solidFill>
                  <a:schemeClr val="dk1"/>
                </a:solidFill>
              </a:rPr>
              <a:t>Outcome:</a:t>
            </a:r>
            <a:endParaRPr b="1" sz="1214">
              <a:solidFill>
                <a:schemeClr val="dk1"/>
              </a:solidFill>
            </a:endParaRPr>
          </a:p>
          <a:p>
            <a:pPr indent="-295743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57"/>
              <a:buFont typeface="Arial"/>
              <a:buChar char="●"/>
            </a:pPr>
            <a:r>
              <a:rPr lang="en" sz="1214"/>
              <a:t>Enhanced interpretability of score distributions through more expressive visualizations.</a:t>
            </a:r>
            <a:endParaRPr sz="1214"/>
          </a:p>
          <a:p>
            <a:pPr indent="-295743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7"/>
              <a:buFont typeface="Arial"/>
              <a:buChar char="●"/>
            </a:pPr>
            <a:r>
              <a:rPr lang="en" sz="1214"/>
              <a:t>Finalized and documented the project for submission and sharing.</a:t>
            </a:r>
            <a:endParaRPr sz="1214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51"/>
          <p:cNvSpPr txBox="1"/>
          <p:nvPr>
            <p:ph idx="4294967295" type="title"/>
          </p:nvPr>
        </p:nvSpPr>
        <p:spPr>
          <a:xfrm>
            <a:off x="346425" y="4747100"/>
            <a:ext cx="555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Compound Score Distribution by Topic (Comments)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60" name="Google Shape;3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913" y="169550"/>
            <a:ext cx="5948165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52"/>
          <p:cNvSpPr txBox="1"/>
          <p:nvPr>
            <p:ph idx="4294967295" type="title"/>
          </p:nvPr>
        </p:nvSpPr>
        <p:spPr>
          <a:xfrm>
            <a:off x="346425" y="4747100"/>
            <a:ext cx="555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Compound Score Distribution by Topic (Comments)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084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53"/>
          <p:cNvSpPr txBox="1"/>
          <p:nvPr>
            <p:ph idx="4294967295" type="title"/>
          </p:nvPr>
        </p:nvSpPr>
        <p:spPr>
          <a:xfrm>
            <a:off x="346425" y="4747100"/>
            <a:ext cx="555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Toxicity Scores Distribution by Topic (Comments)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74" name="Google Shape;3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25" y="195275"/>
            <a:ext cx="7984351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54"/>
          <p:cNvSpPr txBox="1"/>
          <p:nvPr>
            <p:ph idx="4294967295" type="title"/>
          </p:nvPr>
        </p:nvSpPr>
        <p:spPr>
          <a:xfrm>
            <a:off x="346425" y="4747100"/>
            <a:ext cx="567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Compound Score Distribution by Topic (preprocessed text from videos)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913" y="111450"/>
            <a:ext cx="5948165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55"/>
          <p:cNvSpPr txBox="1"/>
          <p:nvPr>
            <p:ph idx="4294967295" type="title"/>
          </p:nvPr>
        </p:nvSpPr>
        <p:spPr>
          <a:xfrm>
            <a:off x="346425" y="4747100"/>
            <a:ext cx="567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Toxicity Scores Distribution by Topic (preprocessed text from videos)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88" name="Google Shape;3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25" y="118125"/>
            <a:ext cx="7984351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Week-by-Week Progress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56"/>
          <p:cNvSpPr txBox="1"/>
          <p:nvPr>
            <p:ph idx="4294967295" type="title"/>
          </p:nvPr>
        </p:nvSpPr>
        <p:spPr>
          <a:xfrm>
            <a:off x="346425" y="4747100"/>
            <a:ext cx="5671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Compound Score Distribution by Topic (preprocessed text from videos)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400"/>
            <a:ext cx="8839199" cy="4084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30000" y="1318650"/>
            <a:ext cx="33009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 – Feb 13</a:t>
            </a:r>
            <a:endParaRPr sz="3000"/>
          </a:p>
        </p:txBody>
      </p:sp>
      <p:sp>
        <p:nvSpPr>
          <p:cNvPr id="160" name="Google Shape;160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Activities: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Explored the TikTok API to understand data availability.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Outcome: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Established groundwork for accessing TikTok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730000" y="1318650"/>
            <a:ext cx="33009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2 – Feb 20</a:t>
            </a:r>
            <a:endParaRPr sz="3000"/>
          </a:p>
        </p:txBody>
      </p:sp>
      <p:sp>
        <p:nvSpPr>
          <p:cNvPr id="166" name="Google Shape;166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Activities: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 up the server environment and performed initial data exploration.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Outcome: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Ensured infrastructure was in place for further processing.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730000" y="1318650"/>
            <a:ext cx="33009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 – Feb 25</a:t>
            </a:r>
            <a:endParaRPr sz="3000"/>
          </a:p>
        </p:txBody>
      </p:sp>
      <p:sp>
        <p:nvSpPr>
          <p:cNvPr id="172" name="Google Shape;172;p23"/>
          <p:cNvSpPr txBox="1"/>
          <p:nvPr>
            <p:ph idx="2" type="body"/>
          </p:nvPr>
        </p:nvSpPr>
        <p:spPr>
          <a:xfrm>
            <a:off x="5174225" y="968700"/>
            <a:ext cx="36984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Activities: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Converted JSON files (beginning with “mental”) into individual DataFrames.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Merged these into a combined DataFrame (combined_df).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a comprehensive text column by merging “video_description”, “hashtag_names”, and “voice_to_text.”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Applied text preprocessing and initiated topic modeling using CountVectorizer and LDA.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Outcome: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Established a unified dataset and preliminary topics.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730000" y="1318650"/>
            <a:ext cx="34704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 – March 4</a:t>
            </a:r>
            <a:endParaRPr sz="3000"/>
          </a:p>
        </p:txBody>
      </p:sp>
      <p:sp>
        <p:nvSpPr>
          <p:cNvPr id="178" name="Google Shape;178;p24"/>
          <p:cNvSpPr txBox="1"/>
          <p:nvPr>
            <p:ph idx="2" type="body"/>
          </p:nvPr>
        </p:nvSpPr>
        <p:spPr>
          <a:xfrm>
            <a:off x="5174225" y="968700"/>
            <a:ext cx="36984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Activities: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Enhanced text preprocessing by merging domain-specific stop words with default ones.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Experimented with various topic counts.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Developed a word importance score to refine and re-rank topic keywords.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Outcome: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Improved topic clarity and keyword relevance.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30000" y="1318650"/>
            <a:ext cx="34704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 – March 11</a:t>
            </a:r>
            <a:endParaRPr sz="3000"/>
          </a:p>
        </p:txBody>
      </p:sp>
      <p:sp>
        <p:nvSpPr>
          <p:cNvPr id="184" name="Google Shape;184;p25"/>
          <p:cNvSpPr txBox="1"/>
          <p:nvPr>
            <p:ph idx="2" type="body"/>
          </p:nvPr>
        </p:nvSpPr>
        <p:spPr>
          <a:xfrm>
            <a:off x="5174225" y="968700"/>
            <a:ext cx="36984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Activities: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Incorporated social media-specific stopwords into preprocessing.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Tested a TF-IDF vectorizer with NMF for topic modeling.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Experimented with BERTopic for leveraging transformer-based embeddings.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Outcome: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Explored alternative methods for topic extraction, enhancing analytical depth.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